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81" r:id="rId4"/>
    <p:sldId id="283" r:id="rId5"/>
    <p:sldId id="304" r:id="rId6"/>
    <p:sldId id="305" r:id="rId7"/>
    <p:sldId id="306" r:id="rId8"/>
    <p:sldId id="308" r:id="rId9"/>
    <p:sldId id="282" r:id="rId10"/>
    <p:sldId id="271" r:id="rId11"/>
    <p:sldId id="309" r:id="rId12"/>
    <p:sldId id="310" r:id="rId13"/>
    <p:sldId id="279" r:id="rId14"/>
    <p:sldId id="311" r:id="rId15"/>
    <p:sldId id="290" r:id="rId16"/>
    <p:sldId id="298" r:id="rId17"/>
    <p:sldId id="296" r:id="rId18"/>
    <p:sldId id="295" r:id="rId19"/>
    <p:sldId id="276" r:id="rId20"/>
    <p:sldId id="299" r:id="rId21"/>
    <p:sldId id="300" r:id="rId22"/>
    <p:sldId id="278" r:id="rId23"/>
    <p:sldId id="261" r:id="rId24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3"/>
            <p14:sldId id="304"/>
            <p14:sldId id="305"/>
            <p14:sldId id="306"/>
            <p14:sldId id="308"/>
            <p14:sldId id="282"/>
            <p14:sldId id="271"/>
            <p14:sldId id="309"/>
            <p14:sldId id="310"/>
            <p14:sldId id="279"/>
            <p14:sldId id="311"/>
            <p14:sldId id="290"/>
            <p14:sldId id="298"/>
            <p14:sldId id="296"/>
            <p14:sldId id="295"/>
            <p14:sldId id="276"/>
            <p14:sldId id="299"/>
            <p14:sldId id="300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138" d="100"/>
          <a:sy n="138" d="100"/>
        </p:scale>
        <p:origin x="1932" y="126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https://www.thedailypost.kr/news/articleView.html?idxno=86529</a:t>
            </a:r>
          </a:p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https://www.getnews.co.kr/news/articleView.html?idxno=576890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5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예상매출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손익 분기점 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모르니까</a:t>
            </a:r>
            <a:r>
              <a:rPr lang="en-US" altLang="ko-KR" dirty="0">
                <a:ea typeface="맑은 고딕"/>
              </a:rPr>
              <a:t>.. </a:t>
            </a:r>
            <a:r>
              <a:rPr lang="en-US" altLang="ko-KR" dirty="0" err="1">
                <a:ea typeface="맑은 고딕"/>
              </a:rPr>
              <a:t>메타버스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사업할때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목표</a:t>
            </a:r>
            <a:r>
              <a:rPr lang="en-US" altLang="ko-KR" dirty="0">
                <a:ea typeface="맑은 고딕"/>
              </a:rPr>
              <a:t>?</a:t>
            </a:r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메타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구현할것인지정도</a:t>
            </a:r>
            <a:r>
              <a:rPr lang="en-US" altLang="ko-KR" dirty="0">
                <a:ea typeface="맑은 고딕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3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73A32F-C350-4417-BEA7-E61B7472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" y="923152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52682-1695-4077-8127-73154BF5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60" y="3111223"/>
            <a:ext cx="6562725" cy="3190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B4788-EBBA-47C7-86C0-05984316A989}"/>
              </a:ext>
            </a:extLst>
          </p:cNvPr>
          <p:cNvSpPr/>
          <p:nvPr/>
        </p:nvSpPr>
        <p:spPr>
          <a:xfrm>
            <a:off x="2693352" y="3111223"/>
            <a:ext cx="5796130" cy="22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EE8F5-05D1-44F6-9EAD-F7DA53CADAE4}"/>
              </a:ext>
            </a:extLst>
          </p:cNvPr>
          <p:cNvSpPr/>
          <p:nvPr/>
        </p:nvSpPr>
        <p:spPr>
          <a:xfrm>
            <a:off x="2693351" y="4094008"/>
            <a:ext cx="6551033" cy="506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A9BE4-A91F-40A7-86F8-F69AC49770AC}"/>
              </a:ext>
            </a:extLst>
          </p:cNvPr>
          <p:cNvSpPr/>
          <p:nvPr/>
        </p:nvSpPr>
        <p:spPr>
          <a:xfrm>
            <a:off x="2693351" y="5441544"/>
            <a:ext cx="6551033" cy="73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15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8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" y="1155582"/>
            <a:ext cx="3699840" cy="1246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2605186"/>
            <a:ext cx="3666281" cy="12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31CFB-DE30-4EA0-8982-4FEE3F92B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97" y="4036783"/>
            <a:ext cx="3666280" cy="1493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09BA0-58AA-4446-9C99-14086FBE453C}"/>
              </a:ext>
            </a:extLst>
          </p:cNvPr>
          <p:cNvSpPr txBox="1"/>
          <p:nvPr/>
        </p:nvSpPr>
        <p:spPr>
          <a:xfrm>
            <a:off x="4800600" y="1814945"/>
            <a:ext cx="44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사람인</a:t>
            </a:r>
            <a:r>
              <a:rPr lang="en-US" altLang="ko-KR" dirty="0"/>
              <a:t>, </a:t>
            </a:r>
            <a:r>
              <a:rPr lang="ko-KR" altLang="en-US" dirty="0" err="1"/>
              <a:t>잡코리아</a:t>
            </a:r>
            <a:r>
              <a:rPr lang="en-US" altLang="ko-KR" dirty="0"/>
              <a:t>, </a:t>
            </a:r>
            <a:r>
              <a:rPr lang="ko-KR" altLang="en-US" dirty="0" err="1"/>
              <a:t>점핏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원티드</a:t>
            </a:r>
            <a:r>
              <a:rPr lang="en-US" altLang="ko-KR" dirty="0"/>
              <a:t>,</a:t>
            </a:r>
            <a:r>
              <a:rPr lang="ko-KR" altLang="en-US" dirty="0"/>
              <a:t> 로켓펀치</a:t>
            </a:r>
            <a:r>
              <a:rPr lang="en-US" altLang="ko-KR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70020-592D-42F0-B67B-38E42FF6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" y="4037699"/>
            <a:ext cx="3201384" cy="697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7D8B98-0A13-401C-8B3A-3B3F056D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9" y="1646722"/>
            <a:ext cx="2443071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F2086-0D8E-4236-8605-52D6B956A210}"/>
              </a:ext>
            </a:extLst>
          </p:cNvPr>
          <p:cNvSpPr txBox="1"/>
          <p:nvPr/>
        </p:nvSpPr>
        <p:spPr>
          <a:xfrm>
            <a:off x="306065" y="673767"/>
            <a:ext cx="9165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구름 1">
            <a:extLst>
              <a:ext uri="{FF2B5EF4-FFF2-40B4-BE49-F238E27FC236}">
                <a16:creationId xmlns:a16="http://schemas.microsoft.com/office/drawing/2014/main" id="{FBED71F4-63F2-4C2A-89BC-D69FDBA149F8}"/>
              </a:ext>
            </a:extLst>
          </p:cNvPr>
          <p:cNvSpPr/>
          <p:nvPr/>
        </p:nvSpPr>
        <p:spPr>
          <a:xfrm>
            <a:off x="0" y="494494"/>
            <a:ext cx="9907588" cy="5880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3BD9DB-8B25-4E33-87A7-93DE5AD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60" y="2062906"/>
            <a:ext cx="1299335" cy="34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원통 21">
            <a:extLst>
              <a:ext uri="{FF2B5EF4-FFF2-40B4-BE49-F238E27FC236}">
                <a16:creationId xmlns:a16="http://schemas.microsoft.com/office/drawing/2014/main" id="{365F8195-A1E8-4DAD-A72E-B9BFB541DDEB}"/>
              </a:ext>
            </a:extLst>
          </p:cNvPr>
          <p:cNvSpPr/>
          <p:nvPr/>
        </p:nvSpPr>
        <p:spPr>
          <a:xfrm>
            <a:off x="8431822" y="3457503"/>
            <a:ext cx="806633" cy="78499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7BEECA-B6F0-4945-81EA-718E2875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" y="2100383"/>
            <a:ext cx="3097856" cy="20713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4D47E-BE68-4E90-A489-B80764517F1D}"/>
              </a:ext>
            </a:extLst>
          </p:cNvPr>
          <p:cNvSpPr/>
          <p:nvPr/>
        </p:nvSpPr>
        <p:spPr>
          <a:xfrm>
            <a:off x="8091460" y="1379060"/>
            <a:ext cx="1299335" cy="335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 H O M 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FE567-2E8E-47C6-9491-21571727793D}"/>
              </a:ext>
            </a:extLst>
          </p:cNvPr>
          <p:cNvSpPr/>
          <p:nvPr/>
        </p:nvSpPr>
        <p:spPr>
          <a:xfrm>
            <a:off x="8091460" y="2813078"/>
            <a:ext cx="1299336" cy="335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RM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20D29-1078-4BB4-9317-01925F93C64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11722" y="1546790"/>
            <a:ext cx="1379738" cy="10117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AB6753-EE49-400D-A4BF-A9EC35ADD0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01794" y="2237477"/>
            <a:ext cx="1389666" cy="7604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6429C-D80E-4079-BE9B-27114017A0CA}"/>
              </a:ext>
            </a:extLst>
          </p:cNvPr>
          <p:cNvCxnSpPr>
            <a:cxnSpLocks/>
          </p:cNvCxnSpPr>
          <p:nvPr/>
        </p:nvCxnSpPr>
        <p:spPr>
          <a:xfrm flipV="1">
            <a:off x="6711722" y="3059056"/>
            <a:ext cx="1418431" cy="315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8E120F-582D-41F0-873E-4A8C2A2E591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11722" y="3667758"/>
            <a:ext cx="1720100" cy="1822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E9671C-2BBA-40B6-A0EA-1C97F445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94" y="2188593"/>
            <a:ext cx="2641234" cy="200329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4B3C00-791E-4B27-83E6-C2BFB6E0185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1402" y="3190239"/>
            <a:ext cx="67939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03EA-93DC-411B-842E-6A7E8FF3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" y="494494"/>
            <a:ext cx="8862549" cy="592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7B583-EF1C-4FE4-82FF-146764B8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3875"/>
            <a:ext cx="5309394" cy="412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09773-364C-456A-AE7F-ABE9A2D1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962" y="1188230"/>
            <a:ext cx="5044046" cy="4238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15044F-B04D-4001-87A9-3D2C33E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60" y="2023371"/>
            <a:ext cx="5044047" cy="3897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5EFE4-0F7E-4505-8497-A836B60B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79" y="2749462"/>
            <a:ext cx="5044047" cy="3584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242F1-7719-4C42-BF38-FD0BD003AFA4}"/>
              </a:ext>
            </a:extLst>
          </p:cNvPr>
          <p:cNvSpPr/>
          <p:nvPr/>
        </p:nvSpPr>
        <p:spPr>
          <a:xfrm>
            <a:off x="553480" y="1188231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A05F2B-BAEF-449F-9765-BFEE4CD1A528}"/>
              </a:ext>
            </a:extLst>
          </p:cNvPr>
          <p:cNvSpPr/>
          <p:nvPr/>
        </p:nvSpPr>
        <p:spPr>
          <a:xfrm>
            <a:off x="551051" y="159493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50912-5BB0-4C43-92C6-A5848F5BF49A}"/>
              </a:ext>
            </a:extLst>
          </p:cNvPr>
          <p:cNvSpPr/>
          <p:nvPr/>
        </p:nvSpPr>
        <p:spPr>
          <a:xfrm>
            <a:off x="554345" y="19798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A6FB9-9BD0-4F95-8AEB-088F3F9166CD}"/>
              </a:ext>
            </a:extLst>
          </p:cNvPr>
          <p:cNvSpPr/>
          <p:nvPr/>
        </p:nvSpPr>
        <p:spPr>
          <a:xfrm>
            <a:off x="551051" y="23937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163896" y="684173"/>
            <a:ext cx="3579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메타버스 구현 후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E19FA7-015F-4AE8-93ED-950C47D91175}"/>
              </a:ext>
            </a:extLst>
          </p:cNvPr>
          <p:cNvGrpSpPr/>
          <p:nvPr/>
        </p:nvGrpSpPr>
        <p:grpSpPr>
          <a:xfrm>
            <a:off x="0" y="2037169"/>
            <a:ext cx="9940505" cy="2557982"/>
            <a:chOff x="0" y="2037169"/>
            <a:chExt cx="9940505" cy="255798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B24D48-0521-4C14-9EB9-C8FE2B79FA78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54AAE0F-4CD7-4F07-9ED3-ADF7D6F38D60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F492B-67D2-47D5-A6D9-005372A26D9B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5BC1BD-FC09-4AE3-ABE9-4609A29AB844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ADB7D3-955B-4AEE-BD81-5201BE0F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5BD20DD-B5AF-42A6-AEC7-F4C6A5C397CE}"/>
                </a:ext>
              </a:extLst>
            </p:cNvPr>
            <p:cNvCxnSpPr>
              <a:stCxn id="62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C78FE-B535-4960-B353-C6A01AD0C48F}"/>
                </a:ext>
              </a:extLst>
            </p:cNvPr>
            <p:cNvCxnSpPr>
              <a:stCxn id="67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FCAA315-4ED9-4F50-B951-C00F8DD496CF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8612583" y="2344848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814D573-EBAA-4271-8A40-8C97C07D0F1D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C40D52-3F42-4336-B4D0-B283FE645DB6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메타버스팀 신설 및 인력채용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917902-8FDE-4A69-A623-E8B5B0671962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개발 완료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1D85C6-C047-4897-84AF-268E9F7FBB32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7E49AA-A63C-4927-AADA-5DEC3EA89183}"/>
                </a:ext>
              </a:extLst>
            </p:cNvPr>
            <p:cNvSpPr txBox="1"/>
            <p:nvPr/>
          </p:nvSpPr>
          <p:spPr>
            <a:xfrm>
              <a:off x="7509999" y="2037169"/>
              <a:ext cx="22282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DE5B31-E6A0-4EF7-A096-AD8ADB586E5B}"/>
                </a:ext>
              </a:extLst>
            </p:cNvPr>
            <p:cNvSpPr txBox="1"/>
            <p:nvPr/>
          </p:nvSpPr>
          <p:spPr>
            <a:xfrm>
              <a:off x="5808097" y="4316493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클라우드처럼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협업하여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8DBCEF-ED19-4F45-8F3D-E15699BBEC7F}"/>
              </a:ext>
            </a:extLst>
          </p:cNvPr>
          <p:cNvGrpSpPr/>
          <p:nvPr/>
        </p:nvGrpSpPr>
        <p:grpSpPr>
          <a:xfrm>
            <a:off x="0" y="2039794"/>
            <a:ext cx="9940505" cy="2555357"/>
            <a:chOff x="0" y="2039794"/>
            <a:chExt cx="9940505" cy="255535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2E1BC3-ACA5-4545-8846-CA92C247B49C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2B9FAFF-E613-429A-BB05-1E575D6C7FC7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F3C4440-6D1F-42F5-9E57-67D89851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BF80B91-DFA9-4DBC-879C-2FB504363789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E0097-0BA8-465B-9ADA-946F0C0A8943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96BBC0-C4CA-45DC-B808-49660D527E7A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C9408-E9B4-4138-A7D8-1CAC1258697F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기업 물색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CF486F-FFE6-4E52-9D38-4CEA90CB271F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79055B-9FAD-4147-9CA1-793C2AE720AD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E6B1A-FA3B-4781-9A47-E1261B04601B}"/>
                </a:ext>
              </a:extLst>
            </p:cNvPr>
            <p:cNvSpPr txBox="1"/>
            <p:nvPr/>
          </p:nvSpPr>
          <p:spPr>
            <a:xfrm>
              <a:off x="5720468" y="4325116"/>
              <a:ext cx="22289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13814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21659" y="720035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101102"/>
            <a:ext cx="906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“GW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클라우드 기반의 서비스로 비용 부담을 느끼는 소규모의 </a:t>
            </a:r>
            <a:r>
              <a:rPr lang="ko-KR" altLang="en-US" dirty="0" err="1"/>
              <a:t>스타트업부터</a:t>
            </a:r>
            <a:r>
              <a:rPr lang="en-US" altLang="ko-KR" dirty="0"/>
              <a:t> 100</a:t>
            </a:r>
            <a:r>
              <a:rPr lang="ko-KR" altLang="en-US" dirty="0"/>
              <a:t>미만의 작은 중소기업</a:t>
            </a:r>
            <a:r>
              <a:rPr lang="en-US" altLang="ko-KR" dirty="0"/>
              <a:t>, </a:t>
            </a:r>
            <a:r>
              <a:rPr lang="ko-KR" altLang="en-US" dirty="0"/>
              <a:t>크게는 금융권</a:t>
            </a:r>
            <a:r>
              <a:rPr lang="en-US" altLang="ko-KR" dirty="0"/>
              <a:t>, </a:t>
            </a:r>
            <a:r>
              <a:rPr lang="ko-KR" altLang="en-US" dirty="0"/>
              <a:t>대기업까지 다양한 고객층을 확보할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 플랫폼 사업 영역의 확산으로 </a:t>
            </a:r>
            <a:r>
              <a:rPr lang="en-US" altLang="ko-KR" dirty="0"/>
              <a:t>B2B → B2B&amp;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핸디소프트가 초기 그룹웨어 시장을 선점했듯 메타버스 </a:t>
            </a:r>
            <a:r>
              <a:rPr lang="en-US" altLang="ko-KR" dirty="0"/>
              <a:t>+ </a:t>
            </a:r>
            <a:r>
              <a:rPr lang="ko-KR" altLang="en-US" dirty="0"/>
              <a:t>협업 툴 시장도 선점하자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01" y="2927123"/>
            <a:ext cx="5505450" cy="3448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4232002" y="3900377"/>
            <a:ext cx="3371958" cy="633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7" y="606589"/>
            <a:ext cx="6354617" cy="3764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4130298" y="2927123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FE210-DC5A-4842-9C92-B10EA372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" y="810667"/>
            <a:ext cx="7180821" cy="282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36" y="2830887"/>
            <a:ext cx="6007308" cy="36865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5057254" y="1933644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5255393" y="327162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5391293" y="455307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B8820-51AC-44E2-A95F-299A983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76749"/>
            <a:ext cx="5467350" cy="2105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764253" y="1471631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0A182-6223-4982-B190-A933FC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0979"/>
            <a:ext cx="6345427" cy="4086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1906577" y="280766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1B712-0B1A-4042-AC01-0A95BC387E06}"/>
              </a:ext>
            </a:extLst>
          </p:cNvPr>
          <p:cNvSpPr/>
          <p:nvPr/>
        </p:nvSpPr>
        <p:spPr>
          <a:xfrm>
            <a:off x="1906577" y="3487139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1906577" y="478721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76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811644"/>
            <a:ext cx="5476875" cy="2381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2530222" y="1214924"/>
            <a:ext cx="1189541" cy="197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67" y="3309451"/>
            <a:ext cx="6746475" cy="28795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91" y="3896704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90" y="4815916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8F659-5B8F-4E57-BC1F-0C42BB8E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9" y="662371"/>
            <a:ext cx="6981825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9F0A5-F3A6-496F-A8F5-0B96D0F7748A}"/>
              </a:ext>
            </a:extLst>
          </p:cNvPr>
          <p:cNvSpPr/>
          <p:nvPr/>
        </p:nvSpPr>
        <p:spPr>
          <a:xfrm>
            <a:off x="1222408" y="2501281"/>
            <a:ext cx="3214838" cy="50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01" y="3125818"/>
            <a:ext cx="6772275" cy="320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2396691" y="3752888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2270301" y="4206803"/>
            <a:ext cx="163755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3041583" y="4728988"/>
            <a:ext cx="866274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2396691" y="5224603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C65B2D-15F3-40D6-86C1-AC450EA2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1419225"/>
            <a:ext cx="7591425" cy="401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8186D-FA9B-4B76-BCCF-D891FB9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06" y="5665170"/>
            <a:ext cx="7734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799</Words>
  <Application>Microsoft Office PowerPoint</Application>
  <PresentationFormat>사용자 지정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 제윤</cp:lastModifiedBy>
  <cp:revision>829</cp:revision>
  <cp:lastPrinted>2019-11-14T01:03:17Z</cp:lastPrinted>
  <dcterms:created xsi:type="dcterms:W3CDTF">2018-07-12T00:02:57Z</dcterms:created>
  <dcterms:modified xsi:type="dcterms:W3CDTF">2022-04-05T01:18:20Z</dcterms:modified>
</cp:coreProperties>
</file>